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8"/>
  </p:notesMasterIdLst>
  <p:handoutMasterIdLst>
    <p:handoutMasterId r:id="rId89"/>
  </p:handoutMasterIdLst>
  <p:sldIdLst>
    <p:sldId id="256" r:id="rId2"/>
    <p:sldId id="257" r:id="rId3"/>
    <p:sldId id="313" r:id="rId4"/>
    <p:sldId id="314" r:id="rId5"/>
    <p:sldId id="315" r:id="rId6"/>
    <p:sldId id="258" r:id="rId7"/>
    <p:sldId id="259" r:id="rId8"/>
    <p:sldId id="316" r:id="rId9"/>
    <p:sldId id="317" r:id="rId10"/>
    <p:sldId id="318" r:id="rId11"/>
    <p:sldId id="260" r:id="rId12"/>
    <p:sldId id="261" r:id="rId13"/>
    <p:sldId id="320" r:id="rId14"/>
    <p:sldId id="322" r:id="rId15"/>
    <p:sldId id="321" r:id="rId16"/>
    <p:sldId id="262" r:id="rId17"/>
    <p:sldId id="263" r:id="rId18"/>
    <p:sldId id="269" r:id="rId19"/>
    <p:sldId id="270" r:id="rId20"/>
    <p:sldId id="319" r:id="rId21"/>
    <p:sldId id="264" r:id="rId22"/>
    <p:sldId id="265" r:id="rId23"/>
    <p:sldId id="266" r:id="rId24"/>
    <p:sldId id="267" r:id="rId25"/>
    <p:sldId id="268" r:id="rId26"/>
    <p:sldId id="271" r:id="rId27"/>
    <p:sldId id="272" r:id="rId28"/>
    <p:sldId id="273" r:id="rId29"/>
    <p:sldId id="274" r:id="rId30"/>
    <p:sldId id="275" r:id="rId31"/>
    <p:sldId id="276" r:id="rId32"/>
    <p:sldId id="279" r:id="rId33"/>
    <p:sldId id="277" r:id="rId34"/>
    <p:sldId id="278" r:id="rId35"/>
    <p:sldId id="280" r:id="rId36"/>
    <p:sldId id="281" r:id="rId37"/>
    <p:sldId id="282" r:id="rId38"/>
    <p:sldId id="283" r:id="rId39"/>
    <p:sldId id="349" r:id="rId40"/>
    <p:sldId id="353" r:id="rId41"/>
    <p:sldId id="354" r:id="rId42"/>
    <p:sldId id="355" r:id="rId43"/>
    <p:sldId id="350" r:id="rId44"/>
    <p:sldId id="352" r:id="rId45"/>
    <p:sldId id="356" r:id="rId46"/>
    <p:sldId id="357" r:id="rId47"/>
    <p:sldId id="351" r:id="rId48"/>
    <p:sldId id="358" r:id="rId49"/>
    <p:sldId id="359" r:id="rId50"/>
    <p:sldId id="360" r:id="rId51"/>
    <p:sldId id="361" r:id="rId52"/>
    <p:sldId id="362" r:id="rId53"/>
    <p:sldId id="284" r:id="rId54"/>
    <p:sldId id="285" r:id="rId55"/>
    <p:sldId id="323" r:id="rId56"/>
    <p:sldId id="324" r:id="rId57"/>
    <p:sldId id="286" r:id="rId58"/>
    <p:sldId id="325" r:id="rId59"/>
    <p:sldId id="326" r:id="rId60"/>
    <p:sldId id="327" r:id="rId61"/>
    <p:sldId id="287" r:id="rId62"/>
    <p:sldId id="328" r:id="rId63"/>
    <p:sldId id="329" r:id="rId64"/>
    <p:sldId id="288" r:id="rId65"/>
    <p:sldId id="330" r:id="rId66"/>
    <p:sldId id="331" r:id="rId67"/>
    <p:sldId id="332" r:id="rId68"/>
    <p:sldId id="333" r:id="rId69"/>
    <p:sldId id="335" r:id="rId70"/>
    <p:sldId id="336" r:id="rId71"/>
    <p:sldId id="337" r:id="rId72"/>
    <p:sldId id="338" r:id="rId73"/>
    <p:sldId id="339" r:id="rId74"/>
    <p:sldId id="289" r:id="rId75"/>
    <p:sldId id="340" r:id="rId76"/>
    <p:sldId id="290" r:id="rId77"/>
    <p:sldId id="341" r:id="rId78"/>
    <p:sldId id="342" r:id="rId79"/>
    <p:sldId id="291" r:id="rId80"/>
    <p:sldId id="292" r:id="rId81"/>
    <p:sldId id="343" r:id="rId82"/>
    <p:sldId id="344" r:id="rId83"/>
    <p:sldId id="345" r:id="rId84"/>
    <p:sldId id="346" r:id="rId85"/>
    <p:sldId id="347" r:id="rId86"/>
    <p:sldId id="348" r:id="rId8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3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A579A-2A89-4A6E-963E-18C35BE5386B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74248-B8BA-4DD5-8E85-CA1C7FC5B2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04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F2602-2749-4772-9318-BC4DC9BFC3FC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58813-7771-4E3F-A15E-886C8F55C2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5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58813-7771-4E3F-A15E-886C8F55C216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58813-7771-4E3F-A15E-886C8F55C216}" type="slidenum">
              <a:rPr lang="ru-RU" smtClean="0"/>
              <a:pPr/>
              <a:t>55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49483-2416-40AA-A7F7-A101780B7650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FAC6-376E-4AAB-8425-78E9B5C32B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txBody>
          <a:bodyPr/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400800" cy="3649960"/>
          </a:xfrm>
        </p:spPr>
        <p:txBody>
          <a:bodyPr/>
          <a:lstStyle/>
          <a:p>
            <a:pPr hangingPunct="0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ТАРИФНОЕ И НЕТАРИФНОЕ ТАМОЖЕННОЕ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РЕГУЛИРОВАНИЕ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таможенного тарифа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438405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Импортный таможенный тариф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Экспортный таможенный тариф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Схема таможенного тарифа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8115328" cy="24048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566493"/>
                <a:gridCol w="2414277"/>
                <a:gridCol w="3134558"/>
              </a:tblGrid>
              <a:tr h="2404864">
                <a:tc>
                  <a:txBody>
                    <a:bodyPr/>
                    <a:lstStyle/>
                    <a:p>
                      <a:pPr algn="ctr"/>
                      <a:endParaRPr lang="ru-RU" sz="4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 по ТН ВЭД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Наимено-вание</a:t>
                      </a:r>
                      <a:r>
                        <a:rPr lang="ru-RU" sz="4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товара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Ставка таможенной пошлины</a:t>
                      </a:r>
                      <a:endParaRPr lang="ru-RU" sz="4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Таможенная пошлина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косвенный налог (обязательный платеж), который взимается таможенными органами при пересечении товарами таможенной границы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21431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Зачисление и распределение сумм ввозных таможенных пошлин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7239000" cy="395543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доход бюджетов государств-членов осуществляются в порядке согласно </a:t>
            </a:r>
            <a:r>
              <a:rPr lang="ru-RU" dirty="0" smtClean="0"/>
              <a:t>"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Договору о Евразийском экономическом союзе" (Подписан в г. Астане 29.05.2014 г.) Приложение № 5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Суммы ввозных таможенных пошлин подлежат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075240" cy="409830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зачислению в национальной валюте на единый счет уполномоченного органа того государства-члена, в котором они подлежат уплате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России уполномоченным органом является Федеральное казначейство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9660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Нормативы распределения сумм ввозных таможенных пошлин для каждого государства-члена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еаэс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7239000" cy="359824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 Армения - 1,11 %;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 Беларусь - 4,56 %;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 Казахстан - 7,11 %;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Кыргызская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Республика - 1,9 %;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Российская Федерация - 85,32 %.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Ставка таможенной пошлины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это относительный количественный показатель, характеризующий степень обложения товара таможенной пошлиной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309824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ставок таможенных пошлин, указанные в таможенном тарифе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Адвалорные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Специфические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Смешанные (комбинированные)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Определение суммы пошлины  с применением адвалорной ставки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65238" y="2257426"/>
          <a:ext cx="5592778" cy="2735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5" imgW="914400" imgH="393480" progId="Equation.3">
                  <p:embed/>
                </p:oleObj>
              </mc:Choice>
              <mc:Fallback>
                <p:oleObj name="Формула" r:id="rId5" imgW="914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2257426"/>
                        <a:ext cx="5592778" cy="2735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Определение суммы пошлины  с применением специфической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ставки ставки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3822700" y="2757488"/>
          <a:ext cx="839788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2757488"/>
                        <a:ext cx="839788" cy="1484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285852" y="3071810"/>
          <a:ext cx="7143800" cy="18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Формула" r:id="rId5" imgW="1040948" imgH="228501" progId="Equation.3">
                  <p:embed/>
                </p:oleObj>
              </mc:Choice>
              <mc:Fallback>
                <p:oleObj name="Формула" r:id="rId5" imgW="1040948" imgH="228501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071810"/>
                        <a:ext cx="7143800" cy="185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вопрос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lvl="0" algn="ctr"/>
            <a:r>
              <a:rPr lang="ru-RU" sz="4000" b="1" i="1" u="sng" dirty="0">
                <a:latin typeface="Times New Roman" pitchFamily="18" charset="0"/>
                <a:cs typeface="Times New Roman" pitchFamily="18" charset="0"/>
              </a:rPr>
              <a:t>Таможенный тариф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Смешанная (комбинированная) ставка предполагает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239000" cy="424118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Одновременное применение и адвалорной и специфической ставки пошлин. 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Выбор той из них, которая дает наибольшую сумму пошлины.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Особые виды ставок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Могут вводиться при ввозе отдельных видов товаров сверх ставок таможенного тарифа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Специальные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Антидемпинговые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Компенсационные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Сезонные ставки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1642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Могут вводиться временно вместо ставок таможенного тарифа для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оперативного регулирования ввоза и вывоза товаров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ставок таможенных пошлин в зависимости от страны происхождения товаров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Базовые (указаны в таможенном тарифе)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Максимальные (базовые с коэффициентом 2)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Преференциальные (базовые с коэффициентом  0,75)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облагаются таможенными пошлинами товары, происходящие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Из наименее развитых стран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Из стран СНГ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Освобождаются от уплаты таможенных пошлин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Транспортные средства международной перевозки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Валюта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Товары, перемещаемые представителями иностранных государств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Товары, перемещаемые физическими лицами (в пределах ограничений)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Таможенные платежи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Таможенные платежи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hangingPunc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это все виды платежей, взимаемых таможенными органами в соответствии с действующим законодательством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таможенных платежей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Таможенные пошлины (ввозные, вывозные);</a:t>
            </a:r>
          </a:p>
          <a:p>
            <a:pPr hangingPunc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Акцизы;</a:t>
            </a:r>
          </a:p>
          <a:p>
            <a:pPr hangingPunc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Налог на добавленную стоимость;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Таможенные сборы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ХАРАКТЕРИСТИКА ТАМОЖЕННЫХ ПЛАТЕЖЕЙ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Начисляются и перечисляются в национальной  валюте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Зачисляются на единый счет уполномоченного органа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Уплачиваются предварительно (авансом)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исключительных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случаях может быть предоставлена отсрочка (рассрочка) при предоставлении обеспечения уплаты (на срок до 6 месяцев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2314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две группа методов государственного регулирования внешнеэкономической деятельности: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7239000" cy="359824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таможенно-тарифные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основанные на применении таможенного тарифа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нетарифные, носящие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ограничительно-запретительный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9444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ВАРИАНТЫ ОБЕСПЕЧЕНИЯ УПЛАТЫ ТАМОЖЕННЫХ ПЛАТЕЖЕЙ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Гарантия банка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Поручительство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Страхование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Залог имущества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Денежный залог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АКЦИЗЫ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косвенный налог, которым облагаются некоторые виды товаров при их ввозе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ПОДАКЦИЗНЫЕ ТОВАРЫ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Спиртосодержащая продукция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Алкогольные напитки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Табачные изделия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Легковые автомобили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Мотоциклы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Горюче-смазочные материалы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НАЧИСЛЕНИЕ АКЦИЗОВ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ставка  в 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304964" y="2214554"/>
          <a:ext cx="7624622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Формула" r:id="rId3" imgW="1206360" imgH="393480" progId="Equation.3">
                  <p:embed/>
                </p:oleObj>
              </mc:Choice>
              <mc:Fallback>
                <p:oleObj name="Формула" r:id="rId3" imgW="120636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64" y="2214554"/>
                        <a:ext cx="7624622" cy="214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НАЧИСЛЕНИЕ АКЦИЗОВ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ставка в рублях</a:t>
            </a:r>
          </a:p>
          <a:p>
            <a:pPr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500166" y="2857496"/>
          <a:ext cx="6357982" cy="135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Формула" r:id="rId3" imgW="672808" imgH="215806" progId="Equation.3">
                  <p:embed/>
                </p:oleObj>
              </mc:Choice>
              <mc:Fallback>
                <p:oleObj name="Формула" r:id="rId3" imgW="672808" imgH="215806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857496"/>
                        <a:ext cx="6357982" cy="13573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НАЛОГ НА ДОБАВЛЕННУЮ СТОИМОСТЬ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косвенный налог, представляющий собой форму изъятия в бюджет части добавленной стоимости, уплачивается при ввозе товаров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НАЧИСЛЕНИЕ НДС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0" y="2571744"/>
          <a:ext cx="8572528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Формула" r:id="rId3" imgW="1701720" imgH="393480" progId="Equation.3">
                  <p:embed/>
                </p:oleObj>
              </mc:Choice>
              <mc:Fallback>
                <p:oleObj name="Формула" r:id="rId3" imgW="170172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71744"/>
                        <a:ext cx="8572528" cy="214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СТАВКИ НДС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10%  при ввозе продуктов питания (по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перечню)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детских товаров (по перечню)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лекарственных средств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печатных изданий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-20 % при ввозе других товаров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- 0% при экспорте товаров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ТАМОЖЕННЫЕ СБОРЫ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таможенное оформление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таможенное сопровождение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хранение товаров и транспортных средств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принятие предварительного решения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консультирование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7239000" cy="2857520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Определение страны происхождения</a:t>
            </a:r>
            <a:endParaRPr lang="ru-RU" sz="40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Таможенный тариф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7239000" cy="431262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единственный экономический инструмент государственного регулирования внешней торговли, использующий всю товарную номенклатуру и используемый всеми странами мира.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Документами, подтверждающими страну происхождения, являются: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сертификат о происхождении товара по форме А (для товаров, происходящих из развивающихся и наименее развитых стран);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сертификат о происхождении товара по форме СТ-1 (для товаров, происходящих из стран СНГ);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сертификат о происхождении товара по форме СТ-2 (для товаров, происходящих из Сербии);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декларация о происхождении товара (для товаров, не подпадающих под преференциальный режим).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Сертификат о происхождении товара -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документ, однозначно свидетельствующий о стране происхождения и выданный уполномоченным органом (как правило, торгово-промышленной палатой) страны экспортера на основании экспертизы.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945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Товар считается происходящим из данной страны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7239000" cy="4169744"/>
          </a:xfrm>
        </p:spPr>
        <p:txBody>
          <a:bodyPr/>
          <a:lstStyle/>
          <a:p>
            <a:r>
              <a:rPr lang="ru-RU" dirty="0" smtClean="0"/>
              <a:t>, если имеет место один из следующих </a:t>
            </a:r>
            <a:r>
              <a:rPr lang="ru-RU" i="1" dirty="0" smtClean="0"/>
              <a:t>критериев</a:t>
            </a:r>
            <a:r>
              <a:rPr lang="ru-RU" dirty="0" smtClean="0"/>
              <a:t>: 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374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Товары полностью произведены в данной стране: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438405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полезные ископаемые, добытые на ее территории;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продукция растительного и животного происхождения с территории страны;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товары, произведенные в данной стране из перечисленных видов продукции</a:t>
            </a:r>
            <a:r>
              <a:rPr lang="ru-RU" dirty="0" smtClean="0"/>
              <a:t>.</a:t>
            </a:r>
          </a:p>
          <a:p>
            <a:pPr hangingPunct="0"/>
            <a:endParaRPr lang="ru-RU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37456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Товары подвергнуты достаточной переработке на территории данной страны (критерий достаточной переработки):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7239000" cy="3955430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товарной позиции по ТН ВЭД на уровне одного из первых   4-х знаков, произошедшее в результате переработки;</a:t>
            </a:r>
          </a:p>
          <a:p>
            <a:pPr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правило адвалорной доли - изменение стоимости товара, когда процентная доля стоимости использованных материалов, произведенных в других странах, составляет не более 50% стоимости готового товара.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251572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 отвечают критериям достаточной переработки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1) операции по обеспечению сохранности товара во время его хранения или транспортировки;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2) операции по подготовке товара к продаже и транспортировке (деление партии, формирование отправок, сортировка, переупаковка), а также по разборке и сборке упаковки;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3) простые сборочные операции и операции по разборке товара;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4) смешивание товаров (компонентов), которое не приводит к существенному отличию полученной продукции от исходных составляющих;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5) убой животных и разделка (сортировка) мяса;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6) мойка, чистка, удаление пыли, покрытие окисью, маслом или другими веществами;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7) глажка или прессование текстиля (любые виды волокон и пряжи, тканые материалы из любых видов волокон и пряжи и изделия из них);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8) операции по покраске или полировке;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некоторые другие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Упаковка, в которой ввозится товар,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335758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считается происходящей из той же развивающейся или наименее развитой страны, на которую распространяется тарифный преференциальный режим, что и сам товар.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Сертификат страны происхождения товара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представляется таможенному органу при ввозе товаров из стран, которым ТС предоставляет тарифные преференции, для подтверждения таких преференций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Сертификат страны происхождения товара может быть предоставлен в течение 1 года.</a:t>
            </a: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0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7239000" cy="545562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удостоверения происхождения товара из развивающейся или наименее развитой страны,  декларант представляет  сертификат о происхождении  по форме "А", которая заполняется  на бумажном носителе в напечатанном виде на русском или английском языке.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необходимости таможенные органы могут требовать перевода сертификата на государственный язык.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43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Фактическое количество поставленного товара не должно превышать количество, указанное в сертификате, более чем на 5 %.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небольшую партию товаров (таможенной стоимостью, эквивалентной не более 5000 долларов США) представление сертификата не требуется.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случае экспортер может декларировать страну происхождения товара в коммерческих или других товаросопроводительных документах.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возникновения обоснованных сомнений относительно достоверности заявленных сведений о происхождении товара таможенный орган может потребовать предоставление сертификата о происхождении товара.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5163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зависимости от экономических целей государства таможенный тариф позволяет проводить политику: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239000" cy="42411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Протекционизма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предусматривающего защиту национального производства от иностранной конкуренции на внутреннем рынке при помощи повышения таможенных пошлин на ввозимые на таможенную территорию иностранные товары. 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Фритредерства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политику свободной торговли, направленную на поощрение импорта за счет установления минимального уровня ввозных таможенных пошлин или их обнуления.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6595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Тарифные преференции предоставляются при одновременном выполнении следующих условий: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931224" cy="44554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 сертификата о  происхождении товара;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условие непосредственной закупки (у фирмы, зарегистрированной в данной стране);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условие прямой отгрузки на единую таможенную территорию (за исключением транзита, ярмарки, выставки, т.е. когда товары находятся под таможенным контролем).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Декларация о происхождении товара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представляет собой заявление о стране происхождения, оформленное изготовителем, продавцом или отправителем в связи с вывозом товара, при условии, что в нем отражены сведения, позволяющие определить страну происхождения товара.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качестве такой декларации можно использовать коммерческие или любые другие документы, имеющие отношение к товарам.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не требуется представление документа, подтверждающего страну происхождения: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если ввозимые на таможенную территорию товары заявляются к таможенной процедуре таможенного транзита или временного ввоза с полным освобождением от уплаты таможенных пошлин, налогов;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если товары перемещаются через таможенную границу физическими лицами для личного потребления;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если общая таможенная стоимость товаров, перемещаемых через таможенную границу, отправленных в одно и то же время одним и тем же способом одним и тем же отправителем в адрес одного получателя, не превышает сумму 200 евро;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в иных случаях, предусмотренных таможенным законодательством Таможенного союза.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Нетарифные меры таможенного регулирования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МЕРЫ НЕТАРИФНОГО РЕГУЛИРОВАНИЯ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это  комплекс мер ограничительно- запретительного характера,  применяемых с  целью защиты интересы государства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нетарифных мер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охрана жизни и здоровья человека;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защита общественной морали и правопорядка;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охрана окружающей среды;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охрана животных и растений, культурных ценностей;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выполнение международных обязательств;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обеспечение обороны и безопасности страны.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Товары, в отношении которых принимается решение о введении нетарифных мер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931224" cy="352680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включаются в Единый перечень товаров.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Государства ЕАЭС в торговле с третьими странами могут в одностороннем порядке вводить и применять меры нетарифного регулирования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1) Запреты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применяются при ввозе (вывозе) отдельных товаров из соображений  государственной безопасности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5373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Ввоз в РФ и вывоз из РФ продукции военного назначения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239000" cy="40268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осуществлении военно-технического сотрудничества производятся в соответствии с решениями Президента РФ, Правительства РФ или Федеральной службы по военно-техническому сотрудничеству по лицензиям, выдаваемым Федеральной службой по военно-техническому сотрудничеству (ФСВТС)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Запреты на ввоз товаров в страны ЕАЭС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могут вводиться в качестве ответной меры на действия третьих стран.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Функции таможенного тарифа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Защитная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 Стимулирующая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Международная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Фискальная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5. Ограничительная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Временные запреты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239000" cy="4384058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вводиться для предотвращения критического недостатка на внутреннем рынке продовольственных или иных товаров, являющихся существенно важными для внутреннего рынка.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2) Ограничения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могут устанавливаться   исходя из: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соображений экономической политики,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выполнения международных обязательств,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защиты экономического суверенитета,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защиты внутреннего потребительского рынка, 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качестве ответной меры на дискриминационные  акции иностранных государств и их союзов </a:t>
            </a:r>
          </a:p>
          <a:p>
            <a:pPr algn="just"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 другим  основаниям.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целей введения либо отмены меры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государство-член ЕАЭС представляет в Евразийскую экономическую комиссию документы, содержащие сведения о наименовании товара, его коде ТН ВЭД ЕАЭС, характере предлагаемых мер и предполагаемом сроке их действия, а также обоснование необходимости введения или отмены мер;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Комиссия не примет предложение государства-члена о введении таких мер, то оно может ввести такие меры 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одностороннем порядке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230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установлении  ограничений выпуск подпадающих под их действие товаров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7239000" cy="395543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производится таможенными органами только  на основе лицензии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заключения (специального разрешительного документа) уполномоченного государственного органа.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3) Квотирование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количественное ограничение ввоза (вывоза) отдельных 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товаров </a:t>
            </a:r>
          </a:p>
          <a:p>
            <a:pPr algn="ctr"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(тарифные квоты)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22145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Количественные ограничения применяются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7239000" cy="395543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 экспорте - только в отношении товаров, происходящих с территорий государств-членов ЕАЭС;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 импорте - только в отношении товаров, происходящих из третьих стран.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ЕЭК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8198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распределяет объемы экспортной или импортной квот между государствами  союза;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метод распределения долей квоты среди участников внешнеторговой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распределяет объем импортной квоты между третьими странами.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230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Квотирование поставок товаров  на экспорт может осуществляться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416974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отношении товаров, экспортируемых в соответствии с международными обязательствами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также в целях: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обеспечения национальной безопасности;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защиты внутреннего рынка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Распределение квот между участниками ВЭД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выдачу лицензий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осуществляют, как правило, путем проведения конкурса или аукциона до суммарного наполнения квоты.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4) Исключительное право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Товары, на экспорт или импорт которых предоставляется исключительное право, а также порядок определения участников внешнеторговой деятельности, которым предоставляется такое исключительное право, определяются Евразийской экономической комиссией по предложению государства-члена ЕАЭС.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Таможенный тариф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это систематизированный перечень товаров, облагаемых таможенными пошлинами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85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931224" cy="545562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Экспорт или импорт товаров, в отношении которых участникам внешнеторговой деятельности предоставлено исключительное право, осуществляются на основании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исключительных лицензий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выдаваемых уполномоченным органом.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659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Товары для которых установлено исключительное право: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7239000" cy="45720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экспорте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газ природный (в газообразном и сжиженном состоянии)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импорте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спирт этиловый;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спиртные напитки;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табачные изделия, табачное сырье, табачные отходы.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2301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5) Автоматическое лицензирование (наблюдение)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7239000" cy="43126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 быть введено в целях мониторинга динамики экспорта или импорта отдельных видов товаров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(дикие животные, дикорастущие растения; лекарственное сырье растительного и животного происхождения; коллекционные материалы по минералогии и биологии; информация о недрах; шифровальные средства).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14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Экспорт или импорт товаров, в отношении которых введено автоматическое лицензирование (наблюдение), осуществляются при наличии разрешений, выданных уполномоченным органом.  (Министерство промышленности и торговли РФ)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23010"/>
          </a:xfrm>
        </p:spPr>
        <p:txBody>
          <a:bodyPr>
            <a:normAutofit fontScale="90000"/>
          </a:bodyPr>
          <a:lstStyle/>
          <a:p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) Лицензирование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в сфере внешней торговли товарами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7239000" cy="45983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применяется, если в отношении этих товаров введены: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количественные ограничения;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исключительное право;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разрешительный порядок;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тарифная квота;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импортная квота в качестве специальной защитной меры.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Лицензирование реализуется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путем выдачи уполномоченным органом участнику внешнеторговой деятельности лицензии на экспорт и (или) импорт товаров.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выдачу  лицензии  уполномоченным органом взимается государственная пошлина (лицензионный сбор) в порядке и размере, предусмотренных законодательством государства-члена.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Уполномоченными органами выдаются следующие виды лицензий (в России Министерство промышленности и торговли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Минпромторг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России):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разовая лицензия;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генеральная лицензия;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исключительная лицензия.</a:t>
            </a: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7) Экспортный контроль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это  система мер защиты национальных интересов, действующая в отношении товаров двойного назначения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Товары двойного назначения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3071834"/>
          </a:xfrm>
        </p:spPr>
        <p:txBody>
          <a:bodyPr/>
          <a:lstStyle/>
          <a:p>
            <a:r>
              <a:rPr lang="ru-RU" dirty="0" smtClean="0"/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товары, используемые в мирных целях, но при определенных условиях (в том числе и в результате переработки) могут быть использованы в военных целях.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9451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Федеральная служба по техническому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экспортному контролю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(ФСТЭК России)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147248" cy="402686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 предоставление лицензий на экспорт и импорт товаров двойного назначения. Выдает заключения о принадлежности (непринадлежности) товаров к категории товаров двойного назначения.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8) Государственная монополия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это ввоз (вывоз) товаров по лицензиям, выдаваемым исключительно унитарным предприятиям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945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рамках Таможенного союза функционирует внутренний рынок товаров и с 16.07.2012 г. применяется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Единый таможенный тариф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(ЕТТ ЕАЭС)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239000" cy="366967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 свод ставок таможенных пошлин, применяемых к товарам, ввозимым на таможенную территорию из третьих стран, систематизированный в соответствии с единой Товарной номенклатурой внешнеэкономической деятельности Евразийского экономического союза.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7) Контроль государственных органов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это получение разрешений на ввоз (вывоз) отдельных товаров, в отношении которых соответствующие государственные органы являются компетентными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rmAutofit/>
          </a:bodyPr>
          <a:lstStyle/>
          <a:p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7а) Техническое регулирование</a:t>
            </a:r>
            <a:endParaRPr lang="ru-RU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предусматривает: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единых обязательных требований в технических регламентах  Союза;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недопустимость ограничения конкуренции при осуществлении оценки соответствия;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осуществление государственного контроля (надзора) за соблюдением требований технических регламентов Союза на основе гармонизации законодательства государств-членов;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гармонизация межгосударственных стандартов с международными и региональными стандартами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>
                <a:latin typeface="Times New Roman" pitchFamily="18" charset="0"/>
                <a:cs typeface="Times New Roman" pitchFamily="18" charset="0"/>
              </a:rPr>
              <a:t>Технические регламенты ТС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принимаются в целях защиты жизни и здоровья человека, имущества, окружающей среды,  животных и растений, предупреждения действий, вводящих в заблуждение потребителей, а также в целях обеспечения энергетической эффективности и ресурсосбережения.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39000" cy="1357322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оформляется сертификат соответствия Тс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416974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единого образца, выдаваемый на основе акта экспертизы уполномоченными и аккредитованными сертифицирующими центрами.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7б)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Санитарные меры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санитарно-карантинный контроль применяется в отношении лиц, транспортных средств, а также подконтрольных санитарно-эпидемиологическому надзору  товаров, включенных в соответствии в единый перечень, подлежащей государственному санитарно-эпидемиологическому надзору</a:t>
            </a:r>
            <a:r>
              <a:rPr lang="ru-RU" dirty="0" smtClean="0"/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Контролирующим органом в РФ является Федеральная служба по надзору в сфере защиты прав потребителей и благополучия человека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7в) Ветеринарно-санитарные меры</a:t>
            </a:r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7239000" cy="335758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применяются в целях предотвращения ввоза и распространения возбудителей заразных болезней животных, в том числе общих для человека и животных в отношении ввозимых на таможенную территорию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Уполномоченным контролирующим органов в РФ является </a:t>
            </a:r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Россельхознадзор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выдающим </a:t>
            </a:r>
            <a:r>
              <a:rPr lang="ru-RU" dirty="0" smtClean="0"/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ветеринарный сертификат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(разрешение).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7г) Карантинные фитосанитарные меры</a:t>
            </a:r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7239000" cy="459837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применяются в отношении продукции, включенной в перечень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подкарантинной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товаров, подлежащей карантинному фитосанитарному контролю (надзору) на таможенной границе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Уполномоченным контролирующим органов в РФ является </a:t>
            </a:r>
            <a:r>
              <a:rPr lang="ru-RU" dirty="0" smtClean="0"/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Россельхознадзор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выдающим</a:t>
            </a:r>
            <a:r>
              <a:rPr lang="ru-RU" i="1" dirty="0" smtClean="0"/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фитосанитарный сертификат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124728" cy="142876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целями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применения Единого таможенного тарифа  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обеспечение условий для эффективной интеграции в мировую экономику;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рационализация товарной структуры ввоза товаров на таможенную территорию;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поддержание рационального соотношения вывоза и ввоза товаров на таможенной территории;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создание условий для прогрессивных изменений в структуре производства и потребления товаров на таможенной территории;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поддержка отраслей экономики стран ЕАЭС.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2716</Words>
  <Application>Microsoft Office PowerPoint</Application>
  <PresentationFormat>Экран (4:3)</PresentationFormat>
  <Paragraphs>311</Paragraphs>
  <Slides>86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86</vt:i4>
      </vt:variant>
    </vt:vector>
  </HeadingPairs>
  <TitlesOfParts>
    <vt:vector size="88" baseType="lpstr">
      <vt:lpstr>Тема Office</vt:lpstr>
      <vt:lpstr>Формула</vt:lpstr>
      <vt:lpstr>Презентация PowerPoint</vt:lpstr>
      <vt:lpstr>1 вопрос</vt:lpstr>
      <vt:lpstr>две группа методов государственного регулирования внешнеэкономической деятельности: </vt:lpstr>
      <vt:lpstr>Таможенный тариф </vt:lpstr>
      <vt:lpstr>В зависимости от экономических целей государства таможенный тариф позволяет проводить политику:</vt:lpstr>
      <vt:lpstr>Функции таможенного тарифа</vt:lpstr>
      <vt:lpstr>Таможенный тариф</vt:lpstr>
      <vt:lpstr>В рамках Таможенного союза функционирует внутренний рынок товаров и с 16.07.2012 г. применяется Единый таможенный тариф (ЕТТ ЕАЭС)</vt:lpstr>
      <vt:lpstr>Основными целями применения Единого таможенного тарифа   являются: </vt:lpstr>
      <vt:lpstr>Виды таможенного тарифа</vt:lpstr>
      <vt:lpstr>Схема таможенного тарифа</vt:lpstr>
      <vt:lpstr>Таможенная пошлина </vt:lpstr>
      <vt:lpstr>Зачисление и распределение сумм ввозных таможенных пошлин</vt:lpstr>
      <vt:lpstr>Суммы ввозных таможенных пошлин подлежат</vt:lpstr>
      <vt:lpstr>Нормативы распределения сумм ввозных таможенных пошлин для каждого государства-члена еаэс   </vt:lpstr>
      <vt:lpstr>Ставка таможенной пошлины </vt:lpstr>
      <vt:lpstr>Виды ставок таможенных пошлин, указанные в таможенном тарифе</vt:lpstr>
      <vt:lpstr>Определение суммы пошлины  с применением адвалорной ставки</vt:lpstr>
      <vt:lpstr>Определение суммы пошлины  с применением специфической  ставки ставки</vt:lpstr>
      <vt:lpstr>Смешанная (комбинированная) ставка предполагает</vt:lpstr>
      <vt:lpstr>Особые виды ставок</vt:lpstr>
      <vt:lpstr>Сезонные ставки</vt:lpstr>
      <vt:lpstr>Виды ставок таможенных пошлин в зависимости от страны происхождения товаров</vt:lpstr>
      <vt:lpstr>Не облагаются таможенными пошлинами товары, происходящие</vt:lpstr>
      <vt:lpstr>Освобождаются от уплаты таможенных пошлин</vt:lpstr>
      <vt:lpstr>2 вопрос</vt:lpstr>
      <vt:lpstr>Таможенные платежи </vt:lpstr>
      <vt:lpstr>Виды таможенных платежей </vt:lpstr>
      <vt:lpstr>ХАРАКТЕРИСТИКА ТАМОЖЕННЫХ ПЛАТЕЖЕЙ</vt:lpstr>
      <vt:lpstr>ВАРИАНТЫ ОБЕСПЕЧЕНИЯ УПЛАТЫ ТАМОЖЕННЫХ ПЛАТЕЖЕЙ</vt:lpstr>
      <vt:lpstr>АКЦИЗЫ</vt:lpstr>
      <vt:lpstr>ПОДАКЦИЗНЫЕ ТОВАРЫ</vt:lpstr>
      <vt:lpstr>НАЧИСЛЕНИЕ АКЦИЗОВ</vt:lpstr>
      <vt:lpstr>НАЧИСЛЕНИЕ АКЦИЗОВ</vt:lpstr>
      <vt:lpstr>НАЛОГ НА ДОБАВЛЕННУЮ СТОИМОСТЬ</vt:lpstr>
      <vt:lpstr>НАЧИСЛЕНИЕ НДС</vt:lpstr>
      <vt:lpstr>СТАВКИ НДС</vt:lpstr>
      <vt:lpstr>ТАМОЖЕННЫЕ СБОРЫ</vt:lpstr>
      <vt:lpstr>3 вопрос</vt:lpstr>
      <vt:lpstr>Документами, подтверждающими страну происхождения, являются:</vt:lpstr>
      <vt:lpstr>Сертификат о происхождении товара - </vt:lpstr>
      <vt:lpstr>Товар считается происходящим из данной страны</vt:lpstr>
      <vt:lpstr>1. Товары полностью произведены в данной стране:   </vt:lpstr>
      <vt:lpstr> 2. Товары подвергнуты достаточной переработке на территории данной страны (критерий достаточной переработки): </vt:lpstr>
      <vt:lpstr>Не отвечают критериям достаточной переработки: </vt:lpstr>
      <vt:lpstr>Упаковка, в которой ввозится товар, </vt:lpstr>
      <vt:lpstr>Сертификат страны происхождения товара </vt:lpstr>
      <vt:lpstr>Презентация PowerPoint</vt:lpstr>
      <vt:lpstr>Презентация PowerPoint</vt:lpstr>
      <vt:lpstr>Тарифные преференции предоставляются при одновременном выполнении следующих условий: </vt:lpstr>
      <vt:lpstr>Декларация о происхождении товара </vt:lpstr>
      <vt:lpstr> не требуется представление документа, подтверждающего страну происхождения: </vt:lpstr>
      <vt:lpstr>4 вопрос</vt:lpstr>
      <vt:lpstr>МЕРЫ НЕТАРИФНОГО РЕГУЛИРОВАНИЯ</vt:lpstr>
      <vt:lpstr>Цели нетарифных мер</vt:lpstr>
      <vt:lpstr>Товары, в отношении которых принимается решение о введении нетарифных мер</vt:lpstr>
      <vt:lpstr>1) Запреты</vt:lpstr>
      <vt:lpstr>Ввоз в РФ и вывоз из РФ продукции военного назначения </vt:lpstr>
      <vt:lpstr>Запреты на ввоз товаров в страны ЕАЭС </vt:lpstr>
      <vt:lpstr>Временные запреты </vt:lpstr>
      <vt:lpstr>2) Ограничения</vt:lpstr>
      <vt:lpstr>Для целей введения либо отмены меры  </vt:lpstr>
      <vt:lpstr>При установлении  ограничений выпуск подпадающих под их действие товаров </vt:lpstr>
      <vt:lpstr>3) Квотирование</vt:lpstr>
      <vt:lpstr>Количественные ограничения применяются </vt:lpstr>
      <vt:lpstr>ЕЭК </vt:lpstr>
      <vt:lpstr>Квотирование поставок товаров  на экспорт может осуществляться</vt:lpstr>
      <vt:lpstr>Распределение квот между участниками ВЭД  и выдачу лицензий  </vt:lpstr>
      <vt:lpstr>4) Исключительное право</vt:lpstr>
      <vt:lpstr>Презентация PowerPoint</vt:lpstr>
      <vt:lpstr>Товары для которых установлено исключительное право: </vt:lpstr>
      <vt:lpstr>5) Автоматическое лицензирование (наблюдение)</vt:lpstr>
      <vt:lpstr>Презентация PowerPoint</vt:lpstr>
      <vt:lpstr>6) Лицензирование в сфере внешней торговли товарами</vt:lpstr>
      <vt:lpstr>Лицензирование реализуется </vt:lpstr>
      <vt:lpstr>7) Экспортный контроль</vt:lpstr>
      <vt:lpstr>Товары двойного назначения </vt:lpstr>
      <vt:lpstr>Федеральная служба по техническому и экспортному контролю (ФСТЭК России)</vt:lpstr>
      <vt:lpstr>8) Государственная монополия</vt:lpstr>
      <vt:lpstr>7) Контроль государственных органов</vt:lpstr>
      <vt:lpstr>7а) Техническое регулирование</vt:lpstr>
      <vt:lpstr>Технические регламенты ТС</vt:lpstr>
      <vt:lpstr>оформляется сертификат соответствия Тс</vt:lpstr>
      <vt:lpstr>7б) Санитарные меры</vt:lpstr>
      <vt:lpstr>7в) Ветеринарно-санитарные меры</vt:lpstr>
      <vt:lpstr>7г) Карантинные фитосанитарные меры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</dc:title>
  <dc:creator>1</dc:creator>
  <cp:lastModifiedBy>XSAQ</cp:lastModifiedBy>
  <cp:revision>63</cp:revision>
  <dcterms:created xsi:type="dcterms:W3CDTF">2012-01-09T08:22:44Z</dcterms:created>
  <dcterms:modified xsi:type="dcterms:W3CDTF">2021-03-01T09:24:50Z</dcterms:modified>
</cp:coreProperties>
</file>